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2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68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4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3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02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0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62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3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42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9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60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99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94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02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50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9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2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94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04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06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19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73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94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16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723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76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1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396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88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6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6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53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3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0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97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39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6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8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7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/>
                <a:ea typeface="Times New Roman"/>
              </a:rPr>
              <a:t>УПРАВЛІНСЬКА ЕКОНОМІКА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4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257" y="188639"/>
            <a:ext cx="664899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компонент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управлінського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економічного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ряду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інших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напрямків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вищої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освіти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 Вона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не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тільки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майбутніх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професіоналів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безпосередньо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зайнятих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управлінням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людьми, але в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більшій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або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меншій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мірі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всіх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фахівців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оскільки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забезпечує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їхню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соціальну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компетентність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6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опанування науковими положеннями економічної роботи управлінського персоналу підприємства, формування системи теоретичних і прикладних знань про методи і процеси управління формуванням, функціонуванням та розвитком потенціалу підприємства як збалансованої</a:t>
            </a:r>
          </a:p>
          <a:p>
            <a:pPr algn="just"/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соціально-економічної системи.</a:t>
            </a:r>
          </a:p>
          <a:p>
            <a:pPr indent="450215"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 дисципліни є: </a:t>
            </a:r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 знань про закономірності розвитку підприємств та організацій й особливості економічної роботи в умовах глобалізації економіки і конкуренції; набуття навиків з організації трудових процесів, управління витратами, потенціалом підприємницьких структур, корпоративними фінансами і їх використання; оволодіння прийомами й методами управління </a:t>
            </a:r>
            <a:r>
              <a:rPr lang="uk-UA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бізнеспроектами</a:t>
            </a:r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програмами; вивчення мотиваційної поведінки працівників, управління персоналом та уміння застосовувати адекватні для конкретних виробничих умов системи мотивації праці; оволодіння способами аналізу соціальних процесів та вміння користуватись прийомами регулювання соціально-трудових відносин; ознайомлення з міжнародним досвідом роботи організацій у сфері управління підприємством, регулювання економіки і політики в умовах конкуренції.</a:t>
            </a:r>
            <a:endParaRPr lang="ru-RU" sz="16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126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76744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1. Операційне управління в економічній безпеці підприємницької діяльності.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2. </a:t>
            </a:r>
            <a:r>
              <a:rPr lang="uk-UA" sz="1500" dirty="0" smtClean="0">
                <a:latin typeface="Times New Roman"/>
                <a:ea typeface="Times New Roman"/>
              </a:rPr>
              <a:t>Теоретичні аспекти управління витратами.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>
                <a:latin typeface="Times New Roman"/>
                <a:ea typeface="Times New Roman"/>
              </a:rPr>
              <a:t>Тема 3. </a:t>
            </a:r>
            <a:r>
              <a:rPr lang="uk-UA" sz="1500" dirty="0" smtClean="0">
                <a:latin typeface="Times New Roman"/>
                <a:ea typeface="Times New Roman"/>
              </a:rPr>
              <a:t>Основні форми організаційної структури підприємств і організацій.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4. </a:t>
            </a:r>
            <a:r>
              <a:rPr lang="uk-UA" sz="1500" dirty="0" smtClean="0">
                <a:latin typeface="Times New Roman"/>
                <a:ea typeface="Times New Roman"/>
              </a:rPr>
              <a:t>Загальні підходи </a:t>
            </a:r>
            <a:r>
              <a:rPr lang="uk-UA" sz="1500" dirty="0">
                <a:latin typeface="Times New Roman"/>
                <a:ea typeface="Times New Roman"/>
              </a:rPr>
              <a:t>до </a:t>
            </a:r>
            <a:r>
              <a:rPr lang="uk-UA" sz="1500" dirty="0" smtClean="0">
                <a:latin typeface="Times New Roman"/>
                <a:ea typeface="Times New Roman"/>
              </a:rPr>
              <a:t>планування ресурсів</a:t>
            </a:r>
            <a:r>
              <a:rPr lang="uk-UA" sz="1500" dirty="0">
                <a:latin typeface="Times New Roman"/>
                <a:ea typeface="Times New Roman"/>
              </a:rPr>
              <a:t>, витрат </a:t>
            </a:r>
            <a:r>
              <a:rPr lang="uk-UA" sz="1500" dirty="0" smtClean="0">
                <a:latin typeface="Times New Roman"/>
                <a:ea typeface="Times New Roman"/>
              </a:rPr>
              <a:t>та бюджетування і контролю діяльності підприємств.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5</a:t>
            </a:r>
            <a:r>
              <a:rPr lang="uk-UA" sz="1500" dirty="0">
                <a:latin typeface="Times New Roman"/>
                <a:ea typeface="Times New Roman"/>
              </a:rPr>
              <a:t>. Організаційний менеджмент </a:t>
            </a:r>
            <a:r>
              <a:rPr lang="uk-UA" sz="1500" dirty="0" smtClean="0">
                <a:latin typeface="Times New Roman"/>
                <a:ea typeface="Times New Roman"/>
              </a:rPr>
              <a:t>та управління економічною власністю.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6. </a:t>
            </a:r>
            <a:r>
              <a:rPr lang="uk-UA" sz="1500" dirty="0" smtClean="0">
                <a:latin typeface="Times New Roman"/>
                <a:ea typeface="Times New Roman"/>
              </a:rPr>
              <a:t>Системний підхід </a:t>
            </a:r>
            <a:r>
              <a:rPr lang="uk-UA" sz="1500" dirty="0">
                <a:latin typeface="Times New Roman"/>
                <a:ea typeface="Times New Roman"/>
              </a:rPr>
              <a:t>до </a:t>
            </a:r>
            <a:r>
              <a:rPr lang="uk-UA" sz="1500" dirty="0" smtClean="0">
                <a:latin typeface="Times New Roman"/>
                <a:ea typeface="Times New Roman"/>
              </a:rPr>
              <a:t>управління персоналом.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7. </a:t>
            </a:r>
            <a:r>
              <a:rPr lang="uk-UA" sz="1500" dirty="0" smtClean="0">
                <a:latin typeface="Times New Roman"/>
                <a:ea typeface="Times New Roman"/>
              </a:rPr>
              <a:t>Трудове право </a:t>
            </a:r>
            <a:r>
              <a:rPr lang="uk-UA" sz="1500" dirty="0">
                <a:latin typeface="Times New Roman"/>
                <a:ea typeface="Times New Roman"/>
              </a:rPr>
              <a:t>та </a:t>
            </a:r>
            <a:r>
              <a:rPr lang="uk-UA" sz="1500" dirty="0" smtClean="0">
                <a:latin typeface="Times New Roman"/>
                <a:ea typeface="Times New Roman"/>
              </a:rPr>
              <a:t>корпоративна соціальна відповідальність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8. Система планування </a:t>
            </a:r>
            <a:r>
              <a:rPr lang="uk-UA" sz="1500" dirty="0">
                <a:latin typeface="Times New Roman"/>
                <a:ea typeface="Times New Roman"/>
              </a:rPr>
              <a:t>підприємницької діяльності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1500" dirty="0">
                <a:latin typeface="Times New Roman"/>
                <a:ea typeface="Times New Roman"/>
              </a:rPr>
              <a:t>та управління </a:t>
            </a:r>
            <a:r>
              <a:rPr lang="uk-UA" sz="1500" dirty="0" err="1" smtClean="0">
                <a:latin typeface="Times New Roman"/>
                <a:ea typeface="Times New Roman"/>
              </a:rPr>
              <a:t>бізнеспроектами</a:t>
            </a:r>
            <a:r>
              <a:rPr lang="uk-UA" sz="1500" dirty="0" smtClean="0">
                <a:latin typeface="Times New Roman"/>
                <a:ea typeface="Times New Roman"/>
              </a:rPr>
              <a:t>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>
                <a:latin typeface="Times New Roman"/>
                <a:ea typeface="Times New Roman"/>
              </a:rPr>
              <a:t>Тема </a:t>
            </a:r>
            <a:r>
              <a:rPr lang="uk-UA" sz="1500" dirty="0" smtClean="0">
                <a:latin typeface="Times New Roman"/>
                <a:ea typeface="Times New Roman"/>
              </a:rPr>
              <a:t>9. Організація технологічних процесів та матеріально-технічне забезпечення.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>
                <a:latin typeface="Times New Roman"/>
                <a:ea typeface="Times New Roman"/>
              </a:rPr>
              <a:t>Тема </a:t>
            </a:r>
            <a:r>
              <a:rPr lang="uk-UA" sz="1500" dirty="0" smtClean="0">
                <a:latin typeface="Times New Roman"/>
                <a:ea typeface="Times New Roman"/>
              </a:rPr>
              <a:t>10. Система управління витратами.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11. Управління фінансово-кредитним забезпеченням.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12. Управління потенціалом підприємства.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13. Управління маркетинговою діяльністю.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14. Управління та </a:t>
            </a:r>
            <a:r>
              <a:rPr lang="uk-UA" sz="1500" dirty="0">
                <a:latin typeface="Times New Roman"/>
                <a:ea typeface="Times New Roman"/>
              </a:rPr>
              <a:t>контроль </a:t>
            </a:r>
            <a:r>
              <a:rPr lang="uk-UA" sz="1500" dirty="0" smtClean="0">
                <a:latin typeface="Times New Roman"/>
                <a:ea typeface="Times New Roman"/>
              </a:rPr>
              <a:t>за інноваційною діяльністю.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15. Мотивація управлінського персоналу</a:t>
            </a:r>
            <a:r>
              <a:rPr lang="uk-UA" sz="1600" dirty="0" smtClean="0">
                <a:latin typeface="Times New Roman"/>
                <a:ea typeface="Times New Roman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328592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Березін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В.Березін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С. Т. Дуда, Н. Г.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Міценко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Магнолія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2011. – 308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с.18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соціально-трудові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О.В.Шкільов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О.Д. Балан, В.А. Ткачук, Є.О.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Ланченко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І.П. Гаврилюк,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В.А.Ярославський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С.С. Барабан]; за ред. О.В.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Шкільова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ЦП “Компринт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”,2015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750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Кит П., Янг Ф. Управленческая экономика.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Инструментарий руководителя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5-е изд. / Пер. С англ. – СПб.: Питер, 2008. – 624 с: ид. –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Серия «Классика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МВА»).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Кузьмін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Є.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О. 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Кузьмін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Г. Мельник, У.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Когут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; Нац. ун-т 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політехніка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Вид-во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політехніки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2014. – 243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Майєр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Д.М.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Д.М. Майер,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Джемс 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Раух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ред. А.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Філіпенко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пер. з англ.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Даніела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Олесневич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Вид-во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", 2003. – 684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Прус, Л. Р.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Прус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Л. 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; ПВНЗ «Ун-т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Хмельницький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Метод.-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вид.центр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ПВНЗ «УЕП», 2010. – 364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структурах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Р.Кучеренко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[та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.] ; Одес. нац.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ун-т. - 2-ге вид.,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О.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Астропринт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2013. - 268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І. З.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Должанський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Загорна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Удалих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ЦУЛ, 2006. – 362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9. Хомяков, В.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В.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І. Хомяков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Бакум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К., 2007. – 400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341547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626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Сетка</vt:lpstr>
      <vt:lpstr>1_Сетка</vt:lpstr>
      <vt:lpstr>2_Сетка</vt:lpstr>
      <vt:lpstr>3_Сетка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2020-06-15T20:52:52Z</dcterms:created>
  <dcterms:modified xsi:type="dcterms:W3CDTF">2020-07-09T15:41:34Z</dcterms:modified>
</cp:coreProperties>
</file>